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6"/>
  </p:notesMasterIdLst>
  <p:sldIdLst>
    <p:sldId id="257" r:id="rId2"/>
    <p:sldId id="258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71" r:id="rId11"/>
    <p:sldId id="267" r:id="rId12"/>
    <p:sldId id="275" r:id="rId13"/>
    <p:sldId id="272" r:id="rId14"/>
    <p:sldId id="273" r:id="rId15"/>
    <p:sldId id="274" r:id="rId16"/>
    <p:sldId id="268" r:id="rId17"/>
    <p:sldId id="276" r:id="rId18"/>
    <p:sldId id="277" r:id="rId19"/>
    <p:sldId id="280" r:id="rId20"/>
    <p:sldId id="269" r:id="rId21"/>
    <p:sldId id="278" r:id="rId22"/>
    <p:sldId id="279" r:id="rId23"/>
    <p:sldId id="270" r:id="rId24"/>
    <p:sldId id="259" r:id="rId2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08" y="-1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B5BE6E-08D2-4807-AF4A-7D4E7783C2BE}" type="datetimeFigureOut">
              <a:rPr lang="en-US" smtClean="0"/>
              <a:pPr/>
              <a:t>4/25/2012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E5CB182-C48B-4772-8205-A89FBFB2488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5CB182-C48B-4772-8205-A89FBFB2488C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233B1E-F120-49A5-8FAC-951FB615C250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233B1E-F120-49A5-8FAC-951FB615C250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233B1E-F120-49A5-8FAC-951FB615C250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DA0D70-9FF8-4264-9B6A-8F04C9BB46AB}" type="slidenum">
              <a:rPr lang="en-US" smtClean="0"/>
              <a:pPr/>
              <a:t>23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5CB182-C48B-4772-8205-A89FBFB2488C}" type="slidenum">
              <a:rPr lang="en-US" smtClean="0"/>
              <a:pPr/>
              <a:t>24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5CB182-C48B-4772-8205-A89FBFB2488C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A75E90-26B2-4F8E-9B94-0F6D818B9825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A75E90-26B2-4F8E-9B94-0F6D818B9825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A75E90-26B2-4F8E-9B94-0F6D818B9825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A75E90-26B2-4F8E-9B94-0F6D818B9825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A75E90-26B2-4F8E-9B94-0F6D818B9825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A75E90-26B2-4F8E-9B94-0F6D818B9825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233B1E-F120-49A5-8FAC-951FB615C250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7A4A38-9CCC-4F6F-BECF-40E709B6FA38}" type="datetimeFigureOut">
              <a:rPr lang="en-US" smtClean="0"/>
              <a:pPr/>
              <a:t>4/25/2012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574D3-1019-4BA7-B7F9-D468670A05A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7A4A38-9CCC-4F6F-BECF-40E709B6FA38}" type="datetimeFigureOut">
              <a:rPr lang="en-US" smtClean="0"/>
              <a:pPr/>
              <a:t>4/25/2012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574D3-1019-4BA7-B7F9-D468670A05A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7A4A38-9CCC-4F6F-BECF-40E709B6FA38}" type="datetimeFigureOut">
              <a:rPr lang="en-US" smtClean="0"/>
              <a:pPr/>
              <a:t>4/25/2012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574D3-1019-4BA7-B7F9-D468670A05A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7A4A38-9CCC-4F6F-BECF-40E709B6FA38}" type="datetimeFigureOut">
              <a:rPr lang="en-US" smtClean="0"/>
              <a:pPr/>
              <a:t>4/25/2012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574D3-1019-4BA7-B7F9-D468670A05A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7A4A38-9CCC-4F6F-BECF-40E709B6FA38}" type="datetimeFigureOut">
              <a:rPr lang="en-US" smtClean="0"/>
              <a:pPr/>
              <a:t>4/25/2012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574D3-1019-4BA7-B7F9-D468670A05A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7A4A38-9CCC-4F6F-BECF-40E709B6FA38}" type="datetimeFigureOut">
              <a:rPr lang="en-US" smtClean="0"/>
              <a:pPr/>
              <a:t>4/25/2012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574D3-1019-4BA7-B7F9-D468670A05A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7A4A38-9CCC-4F6F-BECF-40E709B6FA38}" type="datetimeFigureOut">
              <a:rPr lang="en-US" smtClean="0"/>
              <a:pPr/>
              <a:t>4/25/2012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574D3-1019-4BA7-B7F9-D468670A05A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7A4A38-9CCC-4F6F-BECF-40E709B6FA38}" type="datetimeFigureOut">
              <a:rPr lang="en-US" smtClean="0"/>
              <a:pPr/>
              <a:t>4/25/2012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574D3-1019-4BA7-B7F9-D468670A05A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7A4A38-9CCC-4F6F-BECF-40E709B6FA38}" type="datetimeFigureOut">
              <a:rPr lang="en-US" smtClean="0"/>
              <a:pPr/>
              <a:t>4/25/2012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574D3-1019-4BA7-B7F9-D468670A05A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7A4A38-9CCC-4F6F-BECF-40E709B6FA38}" type="datetimeFigureOut">
              <a:rPr lang="en-US" smtClean="0"/>
              <a:pPr/>
              <a:t>4/25/2012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574D3-1019-4BA7-B7F9-D468670A05A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7A4A38-9CCC-4F6F-BECF-40E709B6FA38}" type="datetimeFigureOut">
              <a:rPr lang="en-US" smtClean="0"/>
              <a:pPr/>
              <a:t>4/25/2012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574D3-1019-4BA7-B7F9-D468670A05A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7A4A38-9CCC-4F6F-BECF-40E709B6FA38}" type="datetimeFigureOut">
              <a:rPr lang="en-US" smtClean="0"/>
              <a:pPr/>
              <a:t>4/25/2012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1574D3-1019-4BA7-B7F9-D468670A05A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youtu.be/dDTBnsqxZ3k" TargetMode="Externa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Song of the Day</a:t>
            </a:r>
            <a:endParaRPr lang="en-US" dirty="0"/>
          </a:p>
        </p:txBody>
      </p:sp>
      <p:pic>
        <p:nvPicPr>
          <p:cNvPr id="4" name="Content Placeholder 3" descr="jimi1.bmp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762000" y="1524000"/>
            <a:ext cx="3352800" cy="3352800"/>
          </a:xfrm>
        </p:spPr>
      </p:pic>
      <p:pic>
        <p:nvPicPr>
          <p:cNvPr id="5" name="Picture 4" descr="jimi2.bmp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724400" y="3810000"/>
            <a:ext cx="2819133" cy="2819133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724400" y="1371600"/>
            <a:ext cx="37338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err="1" smtClean="0"/>
              <a:t>Jimi</a:t>
            </a:r>
            <a:r>
              <a:rPr lang="en-US" sz="2400" dirty="0" smtClean="0"/>
              <a:t> Hendrix</a:t>
            </a:r>
          </a:p>
          <a:p>
            <a:endParaRPr lang="en-US" sz="2400" dirty="0"/>
          </a:p>
          <a:p>
            <a:r>
              <a:rPr lang="en-US" sz="2400" dirty="0" smtClean="0"/>
              <a:t>“All Along the Watchtower”</a:t>
            </a:r>
          </a:p>
          <a:p>
            <a:endParaRPr lang="en-US" sz="2400" dirty="0"/>
          </a:p>
          <a:p>
            <a:r>
              <a:rPr lang="en-US" sz="2400" dirty="0" smtClean="0"/>
              <a:t>Released in 1968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Tet</a:t>
            </a:r>
            <a:r>
              <a:rPr lang="en-US" dirty="0" smtClean="0"/>
              <a:t> Offensive</a:t>
            </a:r>
            <a:endParaRPr lang="en-US" dirty="0"/>
          </a:p>
        </p:txBody>
      </p:sp>
      <p:pic>
        <p:nvPicPr>
          <p:cNvPr id="4" name="Content Placeholder 3" descr="tetoffensive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514600" y="1447800"/>
            <a:ext cx="3962400" cy="511149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17. My Lai Massacre</a:t>
            </a:r>
            <a:endParaRPr lang="en-US" dirty="0"/>
          </a:p>
        </p:txBody>
      </p:sp>
      <p:pic>
        <p:nvPicPr>
          <p:cNvPr id="4" name="Content Placeholder 3" descr="mylai1.bmp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4343400" y="1524000"/>
            <a:ext cx="1676400" cy="2286000"/>
          </a:xfrm>
        </p:spPr>
      </p:pic>
      <p:pic>
        <p:nvPicPr>
          <p:cNvPr id="5" name="Picture 4" descr="mylai3.bmp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019800" y="2569918"/>
            <a:ext cx="2828591" cy="1801843"/>
          </a:xfrm>
          <a:prstGeom prst="rect">
            <a:avLst/>
          </a:prstGeom>
        </p:spPr>
      </p:pic>
      <p:pic>
        <p:nvPicPr>
          <p:cNvPr id="6" name="Picture 5" descr="mylai4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04800" y="1230809"/>
            <a:ext cx="4114800" cy="316646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33400" y="4419600"/>
            <a:ext cx="82296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 </a:t>
            </a:r>
            <a:r>
              <a:rPr lang="en-US" sz="2400" dirty="0" smtClean="0"/>
              <a:t>3/16/68: Frustrated American troops kill 500 unarmed civilians in town of My Lai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/>
              <a:t> </a:t>
            </a:r>
            <a:r>
              <a:rPr lang="en-US" sz="2400" dirty="0" smtClean="0"/>
              <a:t>American public doesn’t learn of incident until almost two years later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/>
              <a:t> </a:t>
            </a:r>
            <a:r>
              <a:rPr lang="en-US" sz="2400" dirty="0" smtClean="0"/>
              <a:t>Increased pressure on President Nixon to end the war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20542447">
            <a:off x="244726" y="642542"/>
            <a:ext cx="8447181" cy="5516563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endParaRPr lang="en-US" sz="7200" dirty="0" smtClean="0"/>
          </a:p>
          <a:p>
            <a:pPr algn="ctr">
              <a:buNone/>
            </a:pPr>
            <a:r>
              <a:rPr lang="en-US" sz="7200" dirty="0" smtClean="0"/>
              <a:t>Warning: The next few slides are graphic.  Look at your own risk…</a:t>
            </a:r>
            <a:endParaRPr lang="en-US" sz="7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My Lai</a:t>
            </a:r>
            <a:endParaRPr lang="en-US" dirty="0"/>
          </a:p>
        </p:txBody>
      </p:sp>
      <p:pic>
        <p:nvPicPr>
          <p:cNvPr id="4" name="Content Placeholder 3" descr="mylai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600200" y="2020204"/>
            <a:ext cx="5589241" cy="346619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My Lai</a:t>
            </a:r>
            <a:endParaRPr lang="en-US" dirty="0"/>
          </a:p>
        </p:txBody>
      </p:sp>
      <p:pic>
        <p:nvPicPr>
          <p:cNvPr id="4" name="Content Placeholder 3" descr="mylai3.bmp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676400" y="1828800"/>
            <a:ext cx="5867400" cy="4001869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My Lai</a:t>
            </a:r>
            <a:endParaRPr lang="en-US" dirty="0"/>
          </a:p>
        </p:txBody>
      </p:sp>
      <p:pic>
        <p:nvPicPr>
          <p:cNvPr id="4" name="Content Placeholder 3" descr="mylai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24000" y="1588904"/>
            <a:ext cx="6142562" cy="458329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18. LBJ Doesn’t Seek Reelection</a:t>
            </a:r>
            <a:endParaRPr lang="en-US" dirty="0"/>
          </a:p>
        </p:txBody>
      </p:sp>
      <p:pic>
        <p:nvPicPr>
          <p:cNvPr id="4" name="Content Placeholder 3" descr="lbj1.bmp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838200" y="1188720"/>
            <a:ext cx="3009900" cy="3611880"/>
          </a:xfrm>
        </p:spPr>
      </p:pic>
      <p:pic>
        <p:nvPicPr>
          <p:cNvPr id="5" name="Picture 4" descr="lbj2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343400" y="1447800"/>
            <a:ext cx="1905000" cy="2409825"/>
          </a:xfrm>
          <a:prstGeom prst="rect">
            <a:avLst/>
          </a:prstGeom>
        </p:spPr>
      </p:pic>
      <p:pic>
        <p:nvPicPr>
          <p:cNvPr id="6" name="Picture 5" descr="lbj3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248400" y="2362200"/>
            <a:ext cx="1790700" cy="25527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57200" y="5181600"/>
            <a:ext cx="8382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/>
              <a:t> </a:t>
            </a:r>
            <a:r>
              <a:rPr lang="en-US" dirty="0" smtClean="0"/>
              <a:t>His popularity shot as a result of the stalemate in Vietnam, Johnson decides not to run for a second full term in 1968</a:t>
            </a:r>
          </a:p>
          <a:p>
            <a:pPr algn="ctr"/>
            <a:r>
              <a:rPr lang="en-US" dirty="0" smtClean="0">
                <a:hlinkClick r:id="rId6"/>
              </a:rPr>
              <a:t>http://youtu.be/dDTBnsqxZ3k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18. LBJ Doesn’t Seek Reelection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Robert F. Kennedy and Hubert Humphrey vie for the nomination of the Democrats</a:t>
            </a:r>
            <a:endParaRPr lang="en-US" dirty="0"/>
          </a:p>
        </p:txBody>
      </p:sp>
      <p:pic>
        <p:nvPicPr>
          <p:cNvPr id="6" name="Picture 5" descr="rfk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62000" y="3352800"/>
            <a:ext cx="3845951" cy="28956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876800" y="3276600"/>
            <a:ext cx="38862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June 1968: Robert Kennedy is assassinated by </a:t>
            </a:r>
            <a:r>
              <a:rPr lang="en-US" sz="2400" dirty="0" err="1" smtClean="0"/>
              <a:t>Sirhan</a:t>
            </a:r>
            <a:r>
              <a:rPr lang="en-US" sz="2400" dirty="0" smtClean="0"/>
              <a:t> </a:t>
            </a:r>
            <a:r>
              <a:rPr lang="en-US" sz="2400" dirty="0" err="1" smtClean="0"/>
              <a:t>Sirhan</a:t>
            </a:r>
            <a:r>
              <a:rPr lang="en-US" sz="2400" dirty="0" smtClean="0"/>
              <a:t>, a Palestinian sympathizer who felt betrayed by Kennedy’s support of Israel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18. LBJ Doesn’t Seek Reelection</a:t>
            </a:r>
            <a:endParaRPr lang="en-US" dirty="0"/>
          </a:p>
        </p:txBody>
      </p:sp>
      <p:pic>
        <p:nvPicPr>
          <p:cNvPr id="4" name="Content Placeholder 3" descr="68chicago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914400" y="1600200"/>
            <a:ext cx="3352800" cy="2231136"/>
          </a:xfrm>
        </p:spPr>
      </p:pic>
      <p:pic>
        <p:nvPicPr>
          <p:cNvPr id="5" name="Picture 4" descr="68chicago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148438" y="1981200"/>
            <a:ext cx="2252612" cy="3581400"/>
          </a:xfrm>
          <a:prstGeom prst="rect">
            <a:avLst/>
          </a:prstGeom>
        </p:spPr>
      </p:pic>
      <p:pic>
        <p:nvPicPr>
          <p:cNvPr id="6" name="Picture 5" descr="68chicago3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209800" y="4038600"/>
            <a:ext cx="3352800" cy="251136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18. LBJ Doesn’t Seek Reelection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830763"/>
          </a:xfrm>
        </p:spPr>
        <p:txBody>
          <a:bodyPr/>
          <a:lstStyle/>
          <a:p>
            <a:r>
              <a:rPr lang="en-US" dirty="0" smtClean="0"/>
              <a:t>The Democrats nominate VP Hubert Humphrey </a:t>
            </a:r>
          </a:p>
          <a:p>
            <a:r>
              <a:rPr lang="en-US" dirty="0" smtClean="0"/>
              <a:t>George Wallace runs as a third party candidate</a:t>
            </a:r>
          </a:p>
          <a:p>
            <a:endParaRPr lang="en-US" dirty="0"/>
          </a:p>
        </p:txBody>
      </p:sp>
      <p:pic>
        <p:nvPicPr>
          <p:cNvPr id="4" name="Picture 3" descr="humphrey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43000" y="3505200"/>
            <a:ext cx="3201096" cy="3048000"/>
          </a:xfrm>
          <a:prstGeom prst="rect">
            <a:avLst/>
          </a:prstGeom>
        </p:spPr>
      </p:pic>
      <p:pic>
        <p:nvPicPr>
          <p:cNvPr id="5" name="Picture 4" descr="wallac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791200" y="3429000"/>
            <a:ext cx="2195513" cy="3042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1968</a:t>
            </a:r>
            <a:endParaRPr lang="en-US" dirty="0"/>
          </a:p>
        </p:txBody>
      </p:sp>
      <p:pic>
        <p:nvPicPr>
          <p:cNvPr id="4" name="Content Placeholder 3" descr="vietcongexecution.bmp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295400" y="1295400"/>
            <a:ext cx="3142924" cy="2110577"/>
          </a:xfrm>
        </p:spPr>
      </p:pic>
      <p:pic>
        <p:nvPicPr>
          <p:cNvPr id="5" name="Picture 4" descr="mylai1.bmp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943600" y="838200"/>
            <a:ext cx="2133429" cy="3140881"/>
          </a:xfrm>
          <a:prstGeom prst="rect">
            <a:avLst/>
          </a:prstGeom>
        </p:spPr>
      </p:pic>
      <p:pic>
        <p:nvPicPr>
          <p:cNvPr id="6" name="Picture 5" descr="mlk2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800600" y="4343400"/>
            <a:ext cx="2743200" cy="2167618"/>
          </a:xfrm>
          <a:prstGeom prst="rect">
            <a:avLst/>
          </a:prstGeom>
        </p:spPr>
      </p:pic>
      <p:pic>
        <p:nvPicPr>
          <p:cNvPr id="7" name="Picture 6" descr="rfk.bmp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838200" y="3828634"/>
            <a:ext cx="3352800" cy="252430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19. Nixon Wins in ‘68</a:t>
            </a:r>
            <a:endParaRPr lang="en-US" dirty="0"/>
          </a:p>
        </p:txBody>
      </p:sp>
      <p:pic>
        <p:nvPicPr>
          <p:cNvPr id="4" name="Content Placeholder 3" descr="nixon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838200" y="1146033"/>
            <a:ext cx="3429000" cy="3383483"/>
          </a:xfrm>
        </p:spPr>
      </p:pic>
      <p:pic>
        <p:nvPicPr>
          <p:cNvPr id="5" name="Picture 4" descr="68electoralmap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648200" y="1166957"/>
            <a:ext cx="3581400" cy="344064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85800" y="4572000"/>
            <a:ext cx="8001000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 </a:t>
            </a:r>
            <a:r>
              <a:rPr lang="en-US" sz="2200" dirty="0" smtClean="0"/>
              <a:t>Former VP Richard Nixon (R-CA) takes advantage of a split Democratic vote to defeat VP Hubert Humphrey (D-MN) and Gov. George Wallace (I-AL)</a:t>
            </a:r>
          </a:p>
          <a:p>
            <a:pPr>
              <a:buFont typeface="Arial" pitchFamily="34" charset="0"/>
              <a:buChar char="•"/>
            </a:pPr>
            <a:r>
              <a:rPr lang="en-US" sz="2200" dirty="0"/>
              <a:t> </a:t>
            </a:r>
            <a:r>
              <a:rPr lang="en-US" sz="2200" dirty="0" smtClean="0"/>
              <a:t>Nixon appeals to voters concerned about protesters in the streets and rising crime levels; promises to restore “law and order”</a:t>
            </a:r>
            <a:endParaRPr lang="en-US" sz="2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Nixon Wins</a:t>
            </a:r>
            <a:endParaRPr lang="en-US" dirty="0"/>
          </a:p>
        </p:txBody>
      </p:sp>
      <p:pic>
        <p:nvPicPr>
          <p:cNvPr id="4" name="Content Placeholder 3" descr="nixon2.bmp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905000" y="1676400"/>
            <a:ext cx="5119936" cy="421156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nixon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514600" y="533400"/>
            <a:ext cx="4038600" cy="565404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20. Violence at Kent State</a:t>
            </a:r>
            <a:endParaRPr lang="en-US" dirty="0"/>
          </a:p>
        </p:txBody>
      </p:sp>
      <p:pic>
        <p:nvPicPr>
          <p:cNvPr id="4" name="Content Placeholder 3" descr="kentstate1.bmp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4800600" y="1066800"/>
            <a:ext cx="3366304" cy="2659380"/>
          </a:xfrm>
        </p:spPr>
      </p:pic>
      <p:pic>
        <p:nvPicPr>
          <p:cNvPr id="5" name="Picture 4" descr="kentstate2.bmp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838199" y="1221686"/>
            <a:ext cx="3788763" cy="251211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57200" y="4114800"/>
            <a:ext cx="80772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 </a:t>
            </a:r>
            <a:r>
              <a:rPr lang="en-US" sz="2400" dirty="0" smtClean="0"/>
              <a:t>National Guardsmen respond to student protests at Kent State University in Ohio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/>
              <a:t> </a:t>
            </a:r>
            <a:r>
              <a:rPr lang="en-US" sz="2400" dirty="0" smtClean="0"/>
              <a:t>Students throw rocks and bottles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/>
              <a:t> </a:t>
            </a:r>
            <a:r>
              <a:rPr lang="en-US" sz="2400" dirty="0" smtClean="0"/>
              <a:t>Several guardsmen fire on student protesters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/>
              <a:t> </a:t>
            </a:r>
            <a:r>
              <a:rPr lang="en-US" sz="2400" dirty="0" smtClean="0"/>
              <a:t>4 students are shot and killed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381000"/>
            <a:ext cx="8229600" cy="5745163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Down in Eutaw, Alabama in 1965</a:t>
            </a:r>
          </a:p>
          <a:p>
            <a:pPr>
              <a:buNone/>
            </a:pPr>
            <a:r>
              <a:rPr lang="en-US" dirty="0" smtClean="0"/>
              <a:t>A young man about 21 no different than you or I</a:t>
            </a:r>
          </a:p>
          <a:p>
            <a:pPr>
              <a:buNone/>
            </a:pPr>
            <a:r>
              <a:rPr lang="en-US" dirty="0" smtClean="0"/>
              <a:t>He’s </a:t>
            </a:r>
            <a:r>
              <a:rPr lang="en-US" dirty="0" err="1" smtClean="0"/>
              <a:t>catchin</a:t>
            </a:r>
            <a:r>
              <a:rPr lang="en-US" dirty="0" smtClean="0"/>
              <a:t>’ catfish and </a:t>
            </a:r>
            <a:r>
              <a:rPr lang="en-US" dirty="0" err="1" smtClean="0"/>
              <a:t>gettin</a:t>
            </a:r>
            <a:r>
              <a:rPr lang="en-US" dirty="0" smtClean="0"/>
              <a:t>’ drunk</a:t>
            </a:r>
          </a:p>
          <a:p>
            <a:pPr>
              <a:buNone/>
            </a:pPr>
            <a:r>
              <a:rPr lang="en-US" dirty="0" smtClean="0"/>
              <a:t>But Uncle Sam called, he called him up</a:t>
            </a:r>
          </a:p>
          <a:p>
            <a:pPr>
              <a:buNone/>
            </a:pPr>
            <a:r>
              <a:rPr lang="en-US" dirty="0" smtClean="0"/>
              <a:t>Sent him out to Vietnam</a:t>
            </a:r>
            <a:endParaRPr lang="en-US" dirty="0"/>
          </a:p>
          <a:p>
            <a:pPr>
              <a:buNone/>
            </a:pPr>
            <a:r>
              <a:rPr lang="en-US" dirty="0" smtClean="0"/>
              <a:t>That young man, got his life turned upside down</a:t>
            </a:r>
          </a:p>
          <a:p>
            <a:pPr>
              <a:buNone/>
            </a:pPr>
            <a:r>
              <a:rPr lang="en-US" dirty="0" smtClean="0"/>
              <a:t>Turned his smile into a frown</a:t>
            </a:r>
          </a:p>
          <a:p>
            <a:pPr>
              <a:buNone/>
            </a:pPr>
            <a:r>
              <a:rPr lang="en-US" dirty="0" smtClean="0"/>
              <a:t>Robbed that king of his crown</a:t>
            </a:r>
          </a:p>
          <a:p>
            <a:pPr>
              <a:buNone/>
            </a:pPr>
            <a:r>
              <a:rPr lang="en-US" dirty="0" smtClean="0"/>
              <a:t>For an ideal he didn’t even know about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8600"/>
            <a:ext cx="8229600" cy="5897563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sz="4000" dirty="0" smtClean="0"/>
              <a:t>He was </a:t>
            </a:r>
            <a:r>
              <a:rPr lang="en-US" sz="4000" dirty="0" err="1" smtClean="0"/>
              <a:t>gamblin</a:t>
            </a:r>
            <a:r>
              <a:rPr lang="en-US" sz="4000" dirty="0" smtClean="0"/>
              <a:t>’ at the wagon</a:t>
            </a:r>
          </a:p>
          <a:p>
            <a:pPr>
              <a:buNone/>
            </a:pPr>
            <a:r>
              <a:rPr lang="en-US" sz="4000" dirty="0" smtClean="0"/>
              <a:t>When that Army man showed up</a:t>
            </a:r>
          </a:p>
          <a:p>
            <a:pPr>
              <a:buNone/>
            </a:pPr>
            <a:r>
              <a:rPr lang="en-US" sz="4000" dirty="0" smtClean="0"/>
              <a:t>And he flashed that pen and paper</a:t>
            </a:r>
          </a:p>
          <a:p>
            <a:pPr>
              <a:buNone/>
            </a:pPr>
            <a:r>
              <a:rPr lang="en-US" sz="4000" dirty="0" smtClean="0"/>
              <a:t>And </a:t>
            </a:r>
            <a:r>
              <a:rPr lang="en-US" sz="4000" dirty="0" err="1" smtClean="0"/>
              <a:t>ol</a:t>
            </a:r>
            <a:r>
              <a:rPr lang="en-US" sz="4000" dirty="0" smtClean="0"/>
              <a:t>’ </a:t>
            </a:r>
            <a:r>
              <a:rPr lang="en-US" sz="4000" dirty="0" err="1" smtClean="0"/>
              <a:t>Flukie</a:t>
            </a:r>
            <a:r>
              <a:rPr lang="en-US" sz="4000" dirty="0" smtClean="0"/>
              <a:t>, he signed up</a:t>
            </a:r>
          </a:p>
          <a:p>
            <a:pPr>
              <a:buNone/>
            </a:pPr>
            <a:r>
              <a:rPr lang="en-US" sz="4000" dirty="0" smtClean="0"/>
              <a:t>There’s </a:t>
            </a:r>
            <a:r>
              <a:rPr lang="en-US" sz="4000" dirty="0" err="1" smtClean="0"/>
              <a:t>gonna</a:t>
            </a:r>
            <a:r>
              <a:rPr lang="en-US" sz="4000" dirty="0" smtClean="0"/>
              <a:t> be a big time in the jungle</a:t>
            </a:r>
          </a:p>
          <a:p>
            <a:pPr>
              <a:buNone/>
            </a:pPr>
            <a:r>
              <a:rPr lang="en-US" sz="4000" dirty="0" err="1" smtClean="0"/>
              <a:t>Gonna</a:t>
            </a:r>
            <a:r>
              <a:rPr lang="en-US" sz="4000" dirty="0" smtClean="0"/>
              <a:t> be a firefight, </a:t>
            </a:r>
            <a:r>
              <a:rPr lang="en-US" sz="4000" dirty="0" err="1" smtClean="0"/>
              <a:t>gonna</a:t>
            </a:r>
            <a:r>
              <a:rPr lang="en-US" sz="4000" dirty="0" smtClean="0"/>
              <a:t> be a rumble</a:t>
            </a:r>
          </a:p>
          <a:p>
            <a:pPr>
              <a:buNone/>
            </a:pPr>
            <a:r>
              <a:rPr lang="en-US" sz="4000" dirty="0" smtClean="0"/>
              <a:t>Send me out to Vietnam</a:t>
            </a:r>
            <a:endParaRPr lang="en-US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4000" dirty="0" smtClean="0"/>
              <a:t>I’ll fight ten men</a:t>
            </a:r>
          </a:p>
          <a:p>
            <a:pPr>
              <a:buNone/>
            </a:pPr>
            <a:r>
              <a:rPr lang="en-US" sz="4000" dirty="0" smtClean="0"/>
              <a:t>I got </a:t>
            </a:r>
            <a:r>
              <a:rPr lang="en-US" sz="4000" dirty="0" err="1" smtClean="0"/>
              <a:t>nothin</a:t>
            </a:r>
            <a:r>
              <a:rPr lang="en-US" sz="4000" dirty="0" smtClean="0"/>
              <a:t>’ left in the states for me</a:t>
            </a:r>
          </a:p>
          <a:p>
            <a:pPr>
              <a:buNone/>
            </a:pPr>
            <a:r>
              <a:rPr lang="en-US" sz="4000" dirty="0" smtClean="0"/>
              <a:t>I </a:t>
            </a:r>
            <a:r>
              <a:rPr lang="en-US" sz="4000" dirty="0" err="1" smtClean="0"/>
              <a:t>wanna</a:t>
            </a:r>
            <a:r>
              <a:rPr lang="en-US" sz="4000" dirty="0" smtClean="0"/>
              <a:t> see the world, you see</a:t>
            </a:r>
          </a:p>
          <a:p>
            <a:pPr>
              <a:buNone/>
            </a:pPr>
            <a:r>
              <a:rPr lang="en-US" sz="4000" dirty="0" smtClean="0"/>
              <a:t>I know that Uncle Sam needs me</a:t>
            </a:r>
          </a:p>
          <a:p>
            <a:pPr>
              <a:buNone/>
            </a:pPr>
            <a:r>
              <a:rPr lang="en-US" sz="4000" dirty="0" smtClean="0"/>
              <a:t>To fight for an ideal I know </a:t>
            </a:r>
            <a:r>
              <a:rPr lang="en-US" sz="4000" dirty="0" err="1" smtClean="0"/>
              <a:t>nothin</a:t>
            </a:r>
            <a:r>
              <a:rPr lang="en-US" sz="4000" dirty="0" smtClean="0"/>
              <a:t>’ about</a:t>
            </a:r>
            <a:endParaRPr lang="en-US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81000"/>
            <a:ext cx="8229600" cy="57451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4000" dirty="0" smtClean="0"/>
              <a:t>Oh, the drop point was dusty</a:t>
            </a:r>
          </a:p>
          <a:p>
            <a:pPr>
              <a:buNone/>
            </a:pPr>
            <a:r>
              <a:rPr lang="en-US" sz="4000" dirty="0" smtClean="0"/>
              <a:t>And the drill sergeant was loud</a:t>
            </a:r>
          </a:p>
          <a:p>
            <a:pPr>
              <a:buNone/>
            </a:pPr>
            <a:r>
              <a:rPr lang="en-US" sz="4000" dirty="0" smtClean="0"/>
              <a:t>And he could not see the corpses</a:t>
            </a:r>
          </a:p>
          <a:p>
            <a:pPr>
              <a:buNone/>
            </a:pPr>
            <a:r>
              <a:rPr lang="en-US" sz="4000" dirty="0" smtClean="0"/>
              <a:t>For the raging dust cloud</a:t>
            </a:r>
          </a:p>
          <a:p>
            <a:pPr>
              <a:buNone/>
            </a:pPr>
            <a:r>
              <a:rPr lang="en-US" sz="4000" dirty="0" smtClean="0"/>
              <a:t>Grab your duffle bags, head for the checkpoint</a:t>
            </a:r>
          </a:p>
          <a:p>
            <a:pPr>
              <a:buNone/>
            </a:pPr>
            <a:r>
              <a:rPr lang="en-US" sz="4000" dirty="0" smtClean="0"/>
              <a:t>Welcome to Vietnam, boys</a:t>
            </a:r>
          </a:p>
          <a:p>
            <a:pPr>
              <a:buNone/>
            </a:pPr>
            <a:r>
              <a:rPr lang="en-US" sz="4000" dirty="0" smtClean="0"/>
              <a:t>You’re in for a hell of a fight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04800"/>
            <a:ext cx="8229600" cy="58213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4000" dirty="0" smtClean="0"/>
              <a:t>Take it from the ones who know</a:t>
            </a:r>
          </a:p>
          <a:p>
            <a:pPr>
              <a:buNone/>
            </a:pPr>
            <a:r>
              <a:rPr lang="en-US" sz="4000" dirty="0" smtClean="0"/>
              <a:t>The army moves slow</a:t>
            </a:r>
          </a:p>
          <a:p>
            <a:pPr>
              <a:buNone/>
            </a:pPr>
            <a:r>
              <a:rPr lang="en-US" sz="4000" dirty="0" smtClean="0"/>
              <a:t>Hurry up and wait, don’t sleep late</a:t>
            </a:r>
          </a:p>
          <a:p>
            <a:pPr>
              <a:buNone/>
            </a:pPr>
            <a:r>
              <a:rPr lang="en-US" sz="4000" dirty="0" smtClean="0"/>
              <a:t>Learn to hate your brother</a:t>
            </a:r>
          </a:p>
          <a:p>
            <a:pPr>
              <a:buNone/>
            </a:pPr>
            <a:r>
              <a:rPr lang="en-US" sz="4000" dirty="0" smtClean="0"/>
              <a:t>Before you hate your foe</a:t>
            </a:r>
          </a:p>
          <a:p>
            <a:pPr>
              <a:buNone/>
            </a:pPr>
            <a:r>
              <a:rPr lang="en-US" sz="4000" dirty="0" smtClean="0"/>
              <a:t>On patrol out in the rice fields</a:t>
            </a:r>
          </a:p>
          <a:p>
            <a:pPr>
              <a:buNone/>
            </a:pPr>
            <a:r>
              <a:rPr lang="en-US" sz="4000" dirty="0" smtClean="0"/>
              <a:t>Them choppers flew low</a:t>
            </a:r>
            <a:endParaRPr lang="en-US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04800"/>
            <a:ext cx="8229600" cy="58213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4000" dirty="0" smtClean="0"/>
              <a:t>Glancing for the hand signal </a:t>
            </a:r>
          </a:p>
          <a:p>
            <a:pPr>
              <a:buNone/>
            </a:pPr>
            <a:r>
              <a:rPr lang="en-US" sz="4000" dirty="0" smtClean="0"/>
              <a:t>To tell you where to go</a:t>
            </a:r>
          </a:p>
          <a:p>
            <a:pPr>
              <a:buNone/>
            </a:pPr>
            <a:r>
              <a:rPr lang="en-US" sz="4000" dirty="0" smtClean="0"/>
              <a:t>Then the bombs started </a:t>
            </a:r>
            <a:r>
              <a:rPr lang="en-US" sz="4000" dirty="0" err="1" smtClean="0"/>
              <a:t>fallin</a:t>
            </a:r>
            <a:r>
              <a:rPr lang="en-US" sz="4000" dirty="0" smtClean="0"/>
              <a:t>’</a:t>
            </a:r>
          </a:p>
          <a:p>
            <a:pPr>
              <a:buNone/>
            </a:pPr>
            <a:r>
              <a:rPr lang="en-US" sz="4000" dirty="0" smtClean="0"/>
              <a:t>And they pounded his brain</a:t>
            </a:r>
          </a:p>
          <a:p>
            <a:pPr>
              <a:buNone/>
            </a:pPr>
            <a:r>
              <a:rPr lang="en-US" sz="4000" dirty="0" smtClean="0"/>
              <a:t>And he thought about Eutaw</a:t>
            </a:r>
          </a:p>
          <a:p>
            <a:pPr>
              <a:buNone/>
            </a:pPr>
            <a:r>
              <a:rPr lang="en-US" sz="4000" dirty="0" smtClean="0"/>
              <a:t>And who was to blame</a:t>
            </a:r>
          </a:p>
          <a:p>
            <a:pPr>
              <a:buNone/>
            </a:pPr>
            <a:r>
              <a:rPr lang="en-US" sz="4000" dirty="0" smtClean="0"/>
              <a:t>For </a:t>
            </a:r>
            <a:r>
              <a:rPr lang="en-US" sz="4000" dirty="0" err="1" smtClean="0"/>
              <a:t>sendin</a:t>
            </a:r>
            <a:r>
              <a:rPr lang="en-US" sz="4000" dirty="0" smtClean="0"/>
              <a:t>’ him to Vietnam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16. </a:t>
            </a:r>
            <a:r>
              <a:rPr lang="en-US" dirty="0" err="1" smtClean="0"/>
              <a:t>Tet</a:t>
            </a:r>
            <a:r>
              <a:rPr lang="en-US" dirty="0" smtClean="0"/>
              <a:t> Offensive</a:t>
            </a:r>
            <a:endParaRPr lang="en-US" dirty="0"/>
          </a:p>
        </p:txBody>
      </p:sp>
      <p:pic>
        <p:nvPicPr>
          <p:cNvPr id="4" name="Content Placeholder 3" descr="vietcongexecute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4267200" y="1219200"/>
            <a:ext cx="4481898" cy="3246348"/>
          </a:xfrm>
        </p:spPr>
      </p:pic>
      <p:sp>
        <p:nvSpPr>
          <p:cNvPr id="5" name="TextBox 4"/>
          <p:cNvSpPr txBox="1"/>
          <p:nvPr/>
        </p:nvSpPr>
        <p:spPr>
          <a:xfrm>
            <a:off x="381000" y="1295400"/>
            <a:ext cx="4648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err="1" smtClean="0"/>
              <a:t>Tet</a:t>
            </a:r>
            <a:r>
              <a:rPr lang="en-US" sz="2000" dirty="0" smtClean="0"/>
              <a:t>= Vietnamese Lunar New Year</a:t>
            </a:r>
            <a:endParaRPr lang="en-US" sz="2000" dirty="0"/>
          </a:p>
        </p:txBody>
      </p:sp>
      <p:pic>
        <p:nvPicPr>
          <p:cNvPr id="6" name="Picture 5" descr="tet.bmp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04800" y="1964871"/>
            <a:ext cx="3818466" cy="2454729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81000" y="4572000"/>
            <a:ext cx="845820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000" dirty="0" smtClean="0"/>
              <a:t> Coordinated attack on over 40 South Vietnamese cities and American targets by the North Vietnamese</a:t>
            </a:r>
          </a:p>
          <a:p>
            <a:pPr>
              <a:buFont typeface="Arial" pitchFamily="34" charset="0"/>
              <a:buChar char="•"/>
            </a:pPr>
            <a:r>
              <a:rPr lang="en-US" sz="2000" dirty="0"/>
              <a:t> </a:t>
            </a:r>
            <a:r>
              <a:rPr lang="en-US" sz="2000" dirty="0" smtClean="0"/>
              <a:t>Vietcong intended to occupy cities until local population joined their cause</a:t>
            </a:r>
          </a:p>
          <a:p>
            <a:pPr>
              <a:buFont typeface="Arial" pitchFamily="34" charset="0"/>
              <a:buChar char="•"/>
            </a:pPr>
            <a:r>
              <a:rPr lang="en-US" sz="2000" dirty="0"/>
              <a:t> </a:t>
            </a:r>
            <a:r>
              <a:rPr lang="en-US" sz="2000" dirty="0" smtClean="0"/>
              <a:t>American and South Vietnamese forces repel the attack</a:t>
            </a:r>
          </a:p>
          <a:p>
            <a:pPr>
              <a:buFont typeface="Arial" pitchFamily="34" charset="0"/>
              <a:buChar char="•"/>
            </a:pPr>
            <a:r>
              <a:rPr lang="en-US" sz="2000" dirty="0"/>
              <a:t> </a:t>
            </a:r>
            <a:r>
              <a:rPr lang="en-US" sz="2000" dirty="0" smtClean="0"/>
              <a:t>Ends any American hope of a quick victory in Vietnam</a:t>
            </a: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5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6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8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3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4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31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32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33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34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373</TotalTime>
  <Words>643</Words>
  <Application>Microsoft Office PowerPoint</Application>
  <PresentationFormat>On-screen Show (4:3)</PresentationFormat>
  <Paragraphs>98</Paragraphs>
  <Slides>24</Slides>
  <Notes>14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5" baseType="lpstr">
      <vt:lpstr>Office Theme</vt:lpstr>
      <vt:lpstr>Song of the Day</vt:lpstr>
      <vt:lpstr>1968</vt:lpstr>
      <vt:lpstr>Slide 3</vt:lpstr>
      <vt:lpstr>Slide 4</vt:lpstr>
      <vt:lpstr>Slide 5</vt:lpstr>
      <vt:lpstr>Slide 6</vt:lpstr>
      <vt:lpstr>Slide 7</vt:lpstr>
      <vt:lpstr>Slide 8</vt:lpstr>
      <vt:lpstr>16. Tet Offensive</vt:lpstr>
      <vt:lpstr>Tet Offensive</vt:lpstr>
      <vt:lpstr>17. My Lai Massacre</vt:lpstr>
      <vt:lpstr>Slide 12</vt:lpstr>
      <vt:lpstr>My Lai</vt:lpstr>
      <vt:lpstr>My Lai</vt:lpstr>
      <vt:lpstr>My Lai</vt:lpstr>
      <vt:lpstr>18. LBJ Doesn’t Seek Reelection</vt:lpstr>
      <vt:lpstr>18. LBJ Doesn’t Seek Reelection</vt:lpstr>
      <vt:lpstr>18. LBJ Doesn’t Seek Reelection</vt:lpstr>
      <vt:lpstr>18. LBJ Doesn’t Seek Reelection</vt:lpstr>
      <vt:lpstr>19. Nixon Wins in ‘68</vt:lpstr>
      <vt:lpstr>Nixon Wins</vt:lpstr>
      <vt:lpstr>Slide 22</vt:lpstr>
      <vt:lpstr>20. Violence at Kent State</vt:lpstr>
      <vt:lpstr>Slide 24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Rob</dc:creator>
  <cp:lastModifiedBy>frenzelr</cp:lastModifiedBy>
  <cp:revision>34</cp:revision>
  <dcterms:created xsi:type="dcterms:W3CDTF">2012-04-25T07:23:44Z</dcterms:created>
  <dcterms:modified xsi:type="dcterms:W3CDTF">2012-04-25T22:12:43Z</dcterms:modified>
</cp:coreProperties>
</file>